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117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8331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71878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892969" y="312539"/>
            <a:ext cx="10406063" cy="151804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 defTabSz="410751">
              <a:defRPr sz="5625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/>
            </a:pPr>
            <a:r>
              <a:rPr sz="5625"/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892969" y="1830586"/>
            <a:ext cx="10406063" cy="4420195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277803" indent="-277803" algn="ctr" defTabSz="410751">
              <a:lnSpc>
                <a:spcPct val="120000"/>
              </a:lnSpc>
              <a:spcBef>
                <a:spcPts val="2953"/>
              </a:spcBef>
              <a:buSzPct val="75000"/>
              <a:buChar char="•"/>
              <a:defRPr sz="2250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1pPr>
            <a:lvl2pPr marL="590330" indent="-277803" algn="ctr" defTabSz="410751">
              <a:lnSpc>
                <a:spcPct val="120000"/>
              </a:lnSpc>
              <a:spcBef>
                <a:spcPts val="2953"/>
              </a:spcBef>
              <a:buSzPct val="75000"/>
              <a:buChar char="•"/>
              <a:defRPr sz="2250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2pPr>
            <a:lvl3pPr marL="902858" indent="-277803" algn="ctr" defTabSz="410751">
              <a:lnSpc>
                <a:spcPct val="120000"/>
              </a:lnSpc>
              <a:spcBef>
                <a:spcPts val="2953"/>
              </a:spcBef>
              <a:buSzPct val="75000"/>
              <a:buChar char="•"/>
              <a:defRPr sz="2250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3pPr>
            <a:lvl4pPr marL="1215386" indent="-277803" algn="ctr" defTabSz="410751">
              <a:lnSpc>
                <a:spcPct val="120000"/>
              </a:lnSpc>
              <a:spcBef>
                <a:spcPts val="2953"/>
              </a:spcBef>
              <a:buSzPct val="75000"/>
              <a:buChar char="•"/>
              <a:defRPr sz="2250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4pPr>
            <a:lvl5pPr marL="1527914" indent="-277803" algn="ctr" defTabSz="410751">
              <a:lnSpc>
                <a:spcPct val="120000"/>
              </a:lnSpc>
              <a:spcBef>
                <a:spcPts val="2953"/>
              </a:spcBef>
              <a:buSzPct val="75000"/>
              <a:buChar char="•"/>
              <a:defRPr sz="2250">
                <a:solidFill>
                  <a:srgbClr val="000000"/>
                </a:solidFill>
                <a:latin typeface="Roboto Light"/>
                <a:ea typeface="Roboto Light"/>
                <a:cs typeface="Roboto Light"/>
                <a:sym typeface="Roboto Light"/>
              </a:defRPr>
            </a:lvl5pPr>
          </a:lstStyle>
          <a:p>
            <a:pPr lvl="0">
              <a:defRPr sz="1800"/>
            </a:pPr>
            <a:r>
              <a:rPr sz="2250"/>
              <a:t>Body Level One</a:t>
            </a:r>
          </a:p>
          <a:p>
            <a:pPr lvl="1">
              <a:defRPr sz="1800"/>
            </a:pPr>
            <a:r>
              <a:rPr sz="2250"/>
              <a:t>Body Level Two</a:t>
            </a:r>
          </a:p>
          <a:p>
            <a:pPr lvl="2">
              <a:defRPr sz="1800"/>
            </a:pPr>
            <a:r>
              <a:rPr sz="2250"/>
              <a:t>Body Level Three</a:t>
            </a:r>
          </a:p>
          <a:p>
            <a:pPr lvl="3">
              <a:defRPr sz="1800"/>
            </a:pPr>
            <a:r>
              <a:rPr sz="2250"/>
              <a:t>Body Level Four</a:t>
            </a:r>
          </a:p>
          <a:p>
            <a:pPr lvl="4">
              <a:defRPr sz="1800"/>
            </a:pPr>
            <a:r>
              <a:rPr sz="225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52593011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538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223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5520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233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6985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072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939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5606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54F1-A888-4D15-AA7B-E27BFDA4971E}" type="datetimeFigureOut">
              <a:rPr lang="et-EE" smtClean="0"/>
              <a:t>09.11.2016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61759-5D12-4B41-B88D-10479876C76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5662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662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3706685" y="2195227"/>
            <a:ext cx="4162762" cy="38894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228" extrusionOk="0">
                <a:moveTo>
                  <a:pt x="0" y="187"/>
                </a:moveTo>
                <a:cubicBezTo>
                  <a:pt x="308" y="-10"/>
                  <a:pt x="683" y="-54"/>
                  <a:pt x="1024" y="68"/>
                </a:cubicBezTo>
                <a:cubicBezTo>
                  <a:pt x="1325" y="176"/>
                  <a:pt x="1568" y="402"/>
                  <a:pt x="1804" y="626"/>
                </a:cubicBezTo>
                <a:cubicBezTo>
                  <a:pt x="2284" y="1079"/>
                  <a:pt x="2771" y="1540"/>
                  <a:pt x="3200" y="2055"/>
                </a:cubicBezTo>
                <a:cubicBezTo>
                  <a:pt x="3979" y="2990"/>
                  <a:pt x="4556" y="4060"/>
                  <a:pt x="4917" y="5240"/>
                </a:cubicBezTo>
                <a:cubicBezTo>
                  <a:pt x="5306" y="9747"/>
                  <a:pt x="7052" y="14001"/>
                  <a:pt x="9884" y="17384"/>
                </a:cubicBezTo>
                <a:cubicBezTo>
                  <a:pt x="11814" y="19689"/>
                  <a:pt x="14372" y="21546"/>
                  <a:pt x="17238" y="21183"/>
                </a:cubicBezTo>
                <a:cubicBezTo>
                  <a:pt x="17879" y="21102"/>
                  <a:pt x="18501" y="20901"/>
                  <a:pt x="19075" y="20589"/>
                </a:cubicBezTo>
                <a:cubicBezTo>
                  <a:pt x="20117" y="19693"/>
                  <a:pt x="20944" y="18551"/>
                  <a:pt x="21489" y="17256"/>
                </a:cubicBezTo>
                <a:cubicBezTo>
                  <a:pt x="21546" y="17121"/>
                  <a:pt x="21600" y="16979"/>
                  <a:pt x="21580" y="16834"/>
                </a:cubicBezTo>
                <a:cubicBezTo>
                  <a:pt x="21574" y="16790"/>
                  <a:pt x="21561" y="16747"/>
                  <a:pt x="21542" y="16708"/>
                </a:cubicBezTo>
              </a:path>
            </a:pathLst>
          </a:custGeom>
          <a:ln w="50800" cap="rnd">
            <a:solidFill>
              <a:srgbClr val="53585F"/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1687"/>
          </a:p>
        </p:txBody>
      </p:sp>
      <p:sp>
        <p:nvSpPr>
          <p:cNvPr id="170" name="Shape 170"/>
          <p:cNvSpPr/>
          <p:nvPr/>
        </p:nvSpPr>
        <p:spPr>
          <a:xfrm flipV="1">
            <a:off x="7889879" y="3770420"/>
            <a:ext cx="1" cy="1501998"/>
          </a:xfrm>
          <a:prstGeom prst="line">
            <a:avLst/>
          </a:prstGeom>
          <a:ln w="12700">
            <a:solidFill>
              <a:srgbClr val="164F8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1687"/>
          </a:p>
        </p:txBody>
      </p:sp>
      <p:sp>
        <p:nvSpPr>
          <p:cNvPr id="171" name="Shape 171"/>
          <p:cNvSpPr/>
          <p:nvPr/>
        </p:nvSpPr>
        <p:spPr>
          <a:xfrm flipV="1">
            <a:off x="7374119" y="4299393"/>
            <a:ext cx="1" cy="1501998"/>
          </a:xfrm>
          <a:prstGeom prst="line">
            <a:avLst/>
          </a:prstGeom>
          <a:ln w="12700">
            <a:solidFill>
              <a:srgbClr val="164F8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1687"/>
          </a:p>
        </p:txBody>
      </p:sp>
      <p:sp>
        <p:nvSpPr>
          <p:cNvPr id="172" name="Shape 172"/>
          <p:cNvSpPr/>
          <p:nvPr/>
        </p:nvSpPr>
        <p:spPr>
          <a:xfrm flipV="1">
            <a:off x="6246780" y="4596784"/>
            <a:ext cx="1" cy="1501999"/>
          </a:xfrm>
          <a:prstGeom prst="line">
            <a:avLst/>
          </a:prstGeom>
          <a:ln w="12700">
            <a:solidFill>
              <a:srgbClr val="164F8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1687"/>
          </a:p>
        </p:txBody>
      </p:sp>
      <p:sp>
        <p:nvSpPr>
          <p:cNvPr id="173" name="Shape 173"/>
          <p:cNvSpPr/>
          <p:nvPr/>
        </p:nvSpPr>
        <p:spPr>
          <a:xfrm flipH="1" flipV="1">
            <a:off x="5630991" y="4596785"/>
            <a:ext cx="1" cy="907215"/>
          </a:xfrm>
          <a:prstGeom prst="line">
            <a:avLst/>
          </a:prstGeom>
          <a:ln w="12700">
            <a:solidFill>
              <a:srgbClr val="164F8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1687"/>
          </a:p>
        </p:txBody>
      </p:sp>
      <p:sp>
        <p:nvSpPr>
          <p:cNvPr id="174" name="Shape 174"/>
          <p:cNvSpPr/>
          <p:nvPr/>
        </p:nvSpPr>
        <p:spPr>
          <a:xfrm flipV="1">
            <a:off x="3822295" y="2235623"/>
            <a:ext cx="1" cy="1171154"/>
          </a:xfrm>
          <a:prstGeom prst="line">
            <a:avLst/>
          </a:prstGeom>
          <a:ln w="12700">
            <a:solidFill>
              <a:srgbClr val="164F8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1687"/>
          </a:p>
        </p:txBody>
      </p:sp>
      <p:sp>
        <p:nvSpPr>
          <p:cNvPr id="175" name="Shape 175"/>
          <p:cNvSpPr/>
          <p:nvPr/>
        </p:nvSpPr>
        <p:spPr>
          <a:xfrm flipV="1">
            <a:off x="4334807" y="2499285"/>
            <a:ext cx="1" cy="1133399"/>
          </a:xfrm>
          <a:prstGeom prst="line">
            <a:avLst/>
          </a:prstGeom>
          <a:ln w="12700">
            <a:solidFill>
              <a:srgbClr val="164F8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1687"/>
          </a:p>
        </p:txBody>
      </p:sp>
      <p:sp>
        <p:nvSpPr>
          <p:cNvPr id="176" name="Shape 176"/>
          <p:cNvSpPr/>
          <p:nvPr/>
        </p:nvSpPr>
        <p:spPr>
          <a:xfrm>
            <a:off x="1900900" y="3250086"/>
            <a:ext cx="1429030" cy="1429030"/>
          </a:xfrm>
          <a:prstGeom prst="rect">
            <a:avLst/>
          </a:prstGeom>
          <a:solidFill>
            <a:srgbClr val="164F8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54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PROBLEEM/</a:t>
            </a:r>
            <a:br>
              <a:rPr sz="154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sz="154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ILMING</a:t>
            </a:r>
          </a:p>
        </p:txBody>
      </p:sp>
      <p:sp>
        <p:nvSpPr>
          <p:cNvPr id="177" name="Shape 177"/>
          <p:cNvSpPr/>
          <p:nvPr/>
        </p:nvSpPr>
        <p:spPr>
          <a:xfrm>
            <a:off x="3641192" y="3250086"/>
            <a:ext cx="1429030" cy="1429030"/>
          </a:xfrm>
          <a:prstGeom prst="rect">
            <a:avLst/>
          </a:prstGeom>
          <a:solidFill>
            <a:srgbClr val="BD5B0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54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INFO</a:t>
            </a:r>
            <a:br>
              <a:rPr sz="154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sz="154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KOGUMINE</a:t>
            </a:r>
          </a:p>
        </p:txBody>
      </p:sp>
      <p:sp>
        <p:nvSpPr>
          <p:cNvPr id="178" name="Shape 178"/>
          <p:cNvSpPr/>
          <p:nvPr/>
        </p:nvSpPr>
        <p:spPr>
          <a:xfrm>
            <a:off x="5381485" y="3250086"/>
            <a:ext cx="1429030" cy="1429030"/>
          </a:xfrm>
          <a:prstGeom prst="rect">
            <a:avLst/>
          </a:prstGeom>
          <a:solidFill>
            <a:srgbClr val="F39019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47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ANALÜÜS,</a:t>
            </a:r>
          </a:p>
          <a:p>
            <a:pPr lvl="0">
              <a:defRPr sz="1800"/>
            </a:pPr>
            <a:r>
              <a:rPr sz="147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OTSUSTAMINE</a:t>
            </a:r>
          </a:p>
          <a:p>
            <a:pPr lvl="0">
              <a:defRPr sz="1800"/>
            </a:pPr>
            <a:r>
              <a:rPr sz="147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(VALIKU TEGEMINE)</a:t>
            </a:r>
          </a:p>
        </p:txBody>
      </p:sp>
      <p:sp>
        <p:nvSpPr>
          <p:cNvPr id="179" name="Shape 179"/>
          <p:cNvSpPr/>
          <p:nvPr/>
        </p:nvSpPr>
        <p:spPr>
          <a:xfrm>
            <a:off x="7121778" y="3250086"/>
            <a:ext cx="1429030" cy="1429030"/>
          </a:xfrm>
          <a:prstGeom prst="rect">
            <a:avLst/>
          </a:prstGeom>
          <a:solidFill>
            <a:srgbClr val="BD5B0C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pPr lvl="0">
              <a:defRPr sz="1800"/>
            </a:pPr>
            <a:r>
              <a:rPr sz="147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TEGUTSEMINE</a:t>
            </a:r>
          </a:p>
          <a:p>
            <a:pPr lvl="0">
              <a:defRPr sz="1800"/>
            </a:pPr>
            <a:r>
              <a:rPr sz="1477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(ENNETUS, DIAGNOSTIKA, RAVI)</a:t>
            </a:r>
          </a:p>
        </p:txBody>
      </p:sp>
      <p:sp>
        <p:nvSpPr>
          <p:cNvPr id="180" name="Shape 180"/>
          <p:cNvSpPr/>
          <p:nvPr/>
        </p:nvSpPr>
        <p:spPr>
          <a:xfrm>
            <a:off x="8862070" y="3250086"/>
            <a:ext cx="1429030" cy="1429030"/>
          </a:xfrm>
          <a:prstGeom prst="rect">
            <a:avLst/>
          </a:prstGeom>
          <a:solidFill>
            <a:srgbClr val="164F8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2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547"/>
              <a:t>TULEMUSE MÕÕTMINE</a:t>
            </a:r>
          </a:p>
        </p:txBody>
      </p:sp>
      <p:sp>
        <p:nvSpPr>
          <p:cNvPr id="181" name="Shape 181"/>
          <p:cNvSpPr/>
          <p:nvPr/>
        </p:nvSpPr>
        <p:spPr>
          <a:xfrm>
            <a:off x="2988192" y="3964600"/>
            <a:ext cx="622512" cy="1"/>
          </a:xfrm>
          <a:prstGeom prst="line">
            <a:avLst/>
          </a:prstGeom>
          <a:ln w="63500">
            <a:solidFill>
              <a:srgbClr val="164F86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1687"/>
          </a:p>
        </p:txBody>
      </p:sp>
      <p:sp>
        <p:nvSpPr>
          <p:cNvPr id="182" name="Shape 182"/>
          <p:cNvSpPr/>
          <p:nvPr/>
        </p:nvSpPr>
        <p:spPr>
          <a:xfrm>
            <a:off x="4722621" y="3964600"/>
            <a:ext cx="622512" cy="1"/>
          </a:xfrm>
          <a:prstGeom prst="line">
            <a:avLst/>
          </a:prstGeom>
          <a:ln w="63500">
            <a:solidFill>
              <a:srgbClr val="BD5B0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1687"/>
          </a:p>
        </p:txBody>
      </p:sp>
      <p:sp>
        <p:nvSpPr>
          <p:cNvPr id="183" name="Shape 183"/>
          <p:cNvSpPr/>
          <p:nvPr/>
        </p:nvSpPr>
        <p:spPr>
          <a:xfrm>
            <a:off x="6474910" y="3964600"/>
            <a:ext cx="622512" cy="1"/>
          </a:xfrm>
          <a:prstGeom prst="line">
            <a:avLst/>
          </a:prstGeom>
          <a:ln w="63500">
            <a:solidFill>
              <a:srgbClr val="F39019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1687"/>
          </a:p>
        </p:txBody>
      </p:sp>
      <p:sp>
        <p:nvSpPr>
          <p:cNvPr id="184" name="Shape 184"/>
          <p:cNvSpPr/>
          <p:nvPr/>
        </p:nvSpPr>
        <p:spPr>
          <a:xfrm>
            <a:off x="8227198" y="3964600"/>
            <a:ext cx="622512" cy="1"/>
          </a:xfrm>
          <a:prstGeom prst="line">
            <a:avLst/>
          </a:prstGeom>
          <a:ln w="63500">
            <a:solidFill>
              <a:srgbClr val="BD5B0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sz="1687"/>
          </a:p>
        </p:txBody>
      </p:sp>
      <p:sp>
        <p:nvSpPr>
          <p:cNvPr id="211" name="Shape 211"/>
          <p:cNvSpPr/>
          <p:nvPr/>
        </p:nvSpPr>
        <p:spPr>
          <a:xfrm>
            <a:off x="5094579" y="2926979"/>
            <a:ext cx="4461246" cy="3484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27" extrusionOk="0">
                <a:moveTo>
                  <a:pt x="21600" y="16227"/>
                </a:moveTo>
                <a:cubicBezTo>
                  <a:pt x="15078" y="-4522"/>
                  <a:pt x="7878" y="-5373"/>
                  <a:pt x="0" y="13673"/>
                </a:cubicBezTo>
              </a:path>
            </a:pathLst>
          </a:custGeom>
          <a:ln w="50800">
            <a:solidFill>
              <a:srgbClr val="164F86"/>
            </a:solidFill>
            <a:miter lim="400000"/>
            <a:tailEnd type="triangle"/>
          </a:ln>
        </p:spPr>
        <p:txBody>
          <a:bodyPr/>
          <a:lstStyle/>
          <a:p>
            <a:pPr lvl="0"/>
            <a:endParaRPr sz="1266"/>
          </a:p>
        </p:txBody>
      </p:sp>
      <p:sp>
        <p:nvSpPr>
          <p:cNvPr id="186" name="Shape 186"/>
          <p:cNvSpPr/>
          <p:nvPr/>
        </p:nvSpPr>
        <p:spPr>
          <a:xfrm>
            <a:off x="4093519" y="1985072"/>
            <a:ext cx="2268250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>
              <a:lnSpc>
                <a:spcPct val="150000"/>
              </a:lnSpc>
              <a:defRPr sz="2400" b="1">
                <a:solidFill>
                  <a:srgbClr val="164F86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687"/>
              <a:t>Tervise- ja raviandmed</a:t>
            </a:r>
          </a:p>
        </p:txBody>
      </p:sp>
      <p:sp>
        <p:nvSpPr>
          <p:cNvPr id="187" name="Shape 187"/>
          <p:cNvSpPr/>
          <p:nvPr/>
        </p:nvSpPr>
        <p:spPr>
          <a:xfrm>
            <a:off x="3601123" y="1994699"/>
            <a:ext cx="442346" cy="442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164F86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164F86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t-EE" sz="1969" dirty="0" smtClean="0"/>
              <a:t>  </a:t>
            </a:r>
            <a:r>
              <a:rPr sz="1969" dirty="0" smtClean="0"/>
              <a:t>1</a:t>
            </a:r>
            <a:endParaRPr sz="1969" dirty="0"/>
          </a:p>
        </p:txBody>
      </p:sp>
      <p:sp>
        <p:nvSpPr>
          <p:cNvPr id="188" name="Shape 188"/>
          <p:cNvSpPr/>
          <p:nvPr/>
        </p:nvSpPr>
        <p:spPr>
          <a:xfrm>
            <a:off x="4120283" y="2461475"/>
            <a:ext cx="442346" cy="442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164F86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164F86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t-EE" sz="1969" dirty="0" smtClean="0"/>
              <a:t>  </a:t>
            </a:r>
            <a:r>
              <a:rPr sz="1969" dirty="0" smtClean="0"/>
              <a:t>2</a:t>
            </a:r>
            <a:endParaRPr sz="1969" dirty="0"/>
          </a:p>
        </p:txBody>
      </p:sp>
      <p:sp>
        <p:nvSpPr>
          <p:cNvPr id="189" name="Shape 189"/>
          <p:cNvSpPr/>
          <p:nvPr/>
        </p:nvSpPr>
        <p:spPr>
          <a:xfrm>
            <a:off x="4578723" y="2516769"/>
            <a:ext cx="3099996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400" b="1">
                <a:solidFill>
                  <a:srgbClr val="164F86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687"/>
              <a:t>Geeni- jm molekulaarandmed</a:t>
            </a:r>
          </a:p>
        </p:txBody>
      </p:sp>
      <p:sp>
        <p:nvSpPr>
          <p:cNvPr id="190" name="Shape 190"/>
          <p:cNvSpPr/>
          <p:nvPr/>
        </p:nvSpPr>
        <p:spPr>
          <a:xfrm>
            <a:off x="3797376" y="5116984"/>
            <a:ext cx="1554914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>
              <a:lnSpc>
                <a:spcPct val="150000"/>
              </a:lnSpc>
              <a:defRPr sz="2400" b="1">
                <a:solidFill>
                  <a:srgbClr val="164F86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687"/>
              <a:t>Seoste mustrid</a:t>
            </a:r>
          </a:p>
        </p:txBody>
      </p:sp>
      <p:sp>
        <p:nvSpPr>
          <p:cNvPr id="191" name="Shape 191"/>
          <p:cNvSpPr/>
          <p:nvPr/>
        </p:nvSpPr>
        <p:spPr>
          <a:xfrm>
            <a:off x="4029045" y="5627384"/>
            <a:ext cx="1938031" cy="5913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/>
          <a:p>
            <a:pPr lvl="0" algn="r">
              <a:defRPr sz="1800"/>
            </a:pPr>
            <a:r>
              <a:rPr sz="1687" b="1">
                <a:solidFill>
                  <a:srgbClr val="164F86"/>
                </a:solidFill>
                <a:latin typeface="Roboto"/>
                <a:ea typeface="Roboto"/>
                <a:cs typeface="Roboto"/>
                <a:sym typeface="Roboto"/>
              </a:rPr>
              <a:t>Tõenäosusel </a:t>
            </a:r>
            <a:br>
              <a:rPr sz="1687" b="1">
                <a:solidFill>
                  <a:srgbClr val="164F86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sz="1687" b="1">
                <a:solidFill>
                  <a:srgbClr val="164F86"/>
                </a:solidFill>
                <a:latin typeface="Roboto"/>
                <a:ea typeface="Roboto"/>
                <a:cs typeface="Roboto"/>
                <a:sym typeface="Roboto"/>
              </a:rPr>
              <a:t>põhinev otsusetugi</a:t>
            </a:r>
          </a:p>
        </p:txBody>
      </p:sp>
      <p:sp>
        <p:nvSpPr>
          <p:cNvPr id="192" name="Shape 192"/>
          <p:cNvSpPr/>
          <p:nvPr/>
        </p:nvSpPr>
        <p:spPr>
          <a:xfrm>
            <a:off x="7609748" y="5680803"/>
            <a:ext cx="2596866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>
              <a:lnSpc>
                <a:spcPct val="150000"/>
              </a:lnSpc>
              <a:defRPr sz="2400" b="1">
                <a:solidFill>
                  <a:srgbClr val="164F86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687"/>
              <a:t>Riskide kommunikatsioon</a:t>
            </a:r>
          </a:p>
        </p:txBody>
      </p:sp>
      <p:sp>
        <p:nvSpPr>
          <p:cNvPr id="193" name="Shape 193"/>
          <p:cNvSpPr/>
          <p:nvPr/>
        </p:nvSpPr>
        <p:spPr>
          <a:xfrm>
            <a:off x="8150127" y="5116984"/>
            <a:ext cx="1753686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 algn="l">
              <a:lnSpc>
                <a:spcPct val="150000"/>
              </a:lnSpc>
              <a:defRPr sz="2400" b="1">
                <a:solidFill>
                  <a:srgbClr val="164F86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687"/>
              <a:t>Riskide juhtimine</a:t>
            </a:r>
          </a:p>
        </p:txBody>
      </p:sp>
      <p:sp>
        <p:nvSpPr>
          <p:cNvPr id="194" name="Shape 194"/>
          <p:cNvSpPr/>
          <p:nvPr/>
        </p:nvSpPr>
        <p:spPr>
          <a:xfrm>
            <a:off x="5409818" y="5126610"/>
            <a:ext cx="442346" cy="442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164F86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164F86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t-EE" sz="1969" dirty="0" smtClean="0"/>
              <a:t>  </a:t>
            </a:r>
            <a:r>
              <a:rPr sz="1969" dirty="0" smtClean="0"/>
              <a:t>3</a:t>
            </a:r>
            <a:endParaRPr sz="1969" dirty="0"/>
          </a:p>
        </p:txBody>
      </p:sp>
      <p:sp>
        <p:nvSpPr>
          <p:cNvPr id="195" name="Shape 195"/>
          <p:cNvSpPr/>
          <p:nvPr/>
        </p:nvSpPr>
        <p:spPr>
          <a:xfrm>
            <a:off x="6025607" y="5696502"/>
            <a:ext cx="442346" cy="442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164F86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164F86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t-EE" sz="1969" dirty="0" smtClean="0"/>
              <a:t>  </a:t>
            </a:r>
            <a:r>
              <a:rPr sz="1969" dirty="0" smtClean="0"/>
              <a:t>4</a:t>
            </a:r>
            <a:endParaRPr sz="1969" dirty="0"/>
          </a:p>
        </p:txBody>
      </p:sp>
      <p:sp>
        <p:nvSpPr>
          <p:cNvPr id="196" name="Shape 196"/>
          <p:cNvSpPr/>
          <p:nvPr/>
        </p:nvSpPr>
        <p:spPr>
          <a:xfrm>
            <a:off x="7152947" y="5701901"/>
            <a:ext cx="442346" cy="442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164F86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164F86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t-EE" sz="1969" dirty="0" smtClean="0"/>
              <a:t>  </a:t>
            </a:r>
            <a:r>
              <a:rPr sz="1969" dirty="0" smtClean="0"/>
              <a:t>5</a:t>
            </a:r>
            <a:endParaRPr sz="1969" dirty="0"/>
          </a:p>
        </p:txBody>
      </p:sp>
      <p:sp>
        <p:nvSpPr>
          <p:cNvPr id="197" name="Shape 197"/>
          <p:cNvSpPr/>
          <p:nvPr/>
        </p:nvSpPr>
        <p:spPr>
          <a:xfrm>
            <a:off x="7668706" y="5126610"/>
            <a:ext cx="442346" cy="4423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FFFF"/>
          </a:solidFill>
          <a:ln w="25400">
            <a:solidFill>
              <a:srgbClr val="164F86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164F86"/>
                </a:solidFill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t-EE" sz="1969" dirty="0" smtClean="0"/>
              <a:t>  </a:t>
            </a:r>
            <a:r>
              <a:rPr sz="1969" dirty="0" smtClean="0"/>
              <a:t>6</a:t>
            </a:r>
            <a:endParaRPr sz="1969" dirty="0"/>
          </a:p>
        </p:txBody>
      </p:sp>
      <p:sp>
        <p:nvSpPr>
          <p:cNvPr id="198" name="Shape 198"/>
          <p:cNvSpPr/>
          <p:nvPr/>
        </p:nvSpPr>
        <p:spPr>
          <a:xfrm>
            <a:off x="7387448" y="425534"/>
            <a:ext cx="442346" cy="442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64F8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3</a:t>
            </a:r>
          </a:p>
        </p:txBody>
      </p:sp>
      <p:sp>
        <p:nvSpPr>
          <p:cNvPr id="199" name="Shape 199"/>
          <p:cNvSpPr/>
          <p:nvPr/>
        </p:nvSpPr>
        <p:spPr>
          <a:xfrm>
            <a:off x="8193432" y="425534"/>
            <a:ext cx="442346" cy="442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64F8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4</a:t>
            </a:r>
          </a:p>
        </p:txBody>
      </p:sp>
      <p:sp>
        <p:nvSpPr>
          <p:cNvPr id="200" name="Shape 200"/>
          <p:cNvSpPr/>
          <p:nvPr/>
        </p:nvSpPr>
        <p:spPr>
          <a:xfrm>
            <a:off x="8999415" y="425534"/>
            <a:ext cx="442346" cy="442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64F8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5</a:t>
            </a:r>
          </a:p>
        </p:txBody>
      </p:sp>
      <p:sp>
        <p:nvSpPr>
          <p:cNvPr id="201" name="Shape 201"/>
          <p:cNvSpPr/>
          <p:nvPr/>
        </p:nvSpPr>
        <p:spPr>
          <a:xfrm>
            <a:off x="9805398" y="425534"/>
            <a:ext cx="442346" cy="442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64F8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6</a:t>
            </a:r>
          </a:p>
        </p:txBody>
      </p:sp>
      <p:sp>
        <p:nvSpPr>
          <p:cNvPr id="202" name="Shape 202"/>
          <p:cNvSpPr/>
          <p:nvPr/>
        </p:nvSpPr>
        <p:spPr>
          <a:xfrm>
            <a:off x="5775481" y="425534"/>
            <a:ext cx="442346" cy="442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64F8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1</a:t>
            </a:r>
          </a:p>
        </p:txBody>
      </p:sp>
      <p:sp>
        <p:nvSpPr>
          <p:cNvPr id="203" name="Shape 203"/>
          <p:cNvSpPr/>
          <p:nvPr/>
        </p:nvSpPr>
        <p:spPr>
          <a:xfrm>
            <a:off x="6581464" y="425534"/>
            <a:ext cx="442346" cy="442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164F86"/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>
            <a:lvl1pPr>
              <a:defRPr sz="2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969"/>
              <a:t>2</a:t>
            </a:r>
          </a:p>
        </p:txBody>
      </p:sp>
      <p:sp>
        <p:nvSpPr>
          <p:cNvPr id="204" name="Shape 204"/>
          <p:cNvSpPr/>
          <p:nvPr/>
        </p:nvSpPr>
        <p:spPr>
          <a:xfrm>
            <a:off x="1861181" y="834778"/>
            <a:ext cx="2716232" cy="331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spAutoFit/>
          </a:bodyPr>
          <a:lstStyle>
            <a:lvl1pPr algn="l">
              <a:defRPr sz="2400" i="1"/>
            </a:lvl1pPr>
          </a:lstStyle>
          <a:p>
            <a:pPr lvl="0">
              <a:defRPr sz="1800" i="0"/>
            </a:pPr>
            <a:r>
              <a:rPr sz="1687"/>
              <a:t>Personalised medicine</a:t>
            </a:r>
          </a:p>
        </p:txBody>
      </p:sp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xfrm>
            <a:off x="1861181" y="393427"/>
            <a:ext cx="3744904" cy="506560"/>
          </a:xfrm>
          <a:prstGeom prst="rect">
            <a:avLst/>
          </a:prstGeom>
        </p:spPr>
        <p:txBody>
          <a:bodyPr vert="horz" lIns="35719" tIns="35719" rIns="35719" bIns="35719" rtlCol="0" anchor="ctr">
            <a:noAutofit/>
          </a:bodyPr>
          <a:lstStyle>
            <a:lvl1pPr algn="l">
              <a:defRPr sz="4200">
                <a:latin typeface="Roboto Black"/>
                <a:ea typeface="Roboto Black"/>
                <a:cs typeface="Roboto Black"/>
                <a:sym typeface="Roboto Black"/>
              </a:defRPr>
            </a:lvl1pPr>
          </a:lstStyle>
          <a:p>
            <a:pPr lvl="0">
              <a:defRPr sz="1800"/>
            </a:pPr>
            <a:r>
              <a:rPr sz="2953"/>
              <a:t>Personaalmeditsiin =</a:t>
            </a:r>
          </a:p>
        </p:txBody>
      </p:sp>
      <p:sp>
        <p:nvSpPr>
          <p:cNvPr id="206" name="Shape 206"/>
          <p:cNvSpPr/>
          <p:nvPr/>
        </p:nvSpPr>
        <p:spPr>
          <a:xfrm>
            <a:off x="6271717" y="415906"/>
            <a:ext cx="256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b="1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 b="0"/>
            </a:pPr>
            <a:r>
              <a:rPr sz="2531"/>
              <a:t>+</a:t>
            </a:r>
          </a:p>
        </p:txBody>
      </p:sp>
      <p:sp>
        <p:nvSpPr>
          <p:cNvPr id="207" name="Shape 207"/>
          <p:cNvSpPr/>
          <p:nvPr/>
        </p:nvSpPr>
        <p:spPr>
          <a:xfrm>
            <a:off x="7077700" y="415906"/>
            <a:ext cx="256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b="1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 b="0"/>
            </a:pPr>
            <a:r>
              <a:rPr sz="2531"/>
              <a:t>+</a:t>
            </a:r>
          </a:p>
        </p:txBody>
      </p:sp>
      <p:sp>
        <p:nvSpPr>
          <p:cNvPr id="208" name="Shape 208"/>
          <p:cNvSpPr/>
          <p:nvPr/>
        </p:nvSpPr>
        <p:spPr>
          <a:xfrm>
            <a:off x="7883684" y="415906"/>
            <a:ext cx="256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b="1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 b="0"/>
            </a:pPr>
            <a:r>
              <a:rPr sz="2531"/>
              <a:t>+</a:t>
            </a:r>
          </a:p>
        </p:txBody>
      </p:sp>
      <p:sp>
        <p:nvSpPr>
          <p:cNvPr id="209" name="Shape 209"/>
          <p:cNvSpPr/>
          <p:nvPr/>
        </p:nvSpPr>
        <p:spPr>
          <a:xfrm>
            <a:off x="8689667" y="415906"/>
            <a:ext cx="256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b="1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 b="0"/>
            </a:pPr>
            <a:r>
              <a:rPr sz="2531"/>
              <a:t>+</a:t>
            </a:r>
          </a:p>
        </p:txBody>
      </p:sp>
      <p:sp>
        <p:nvSpPr>
          <p:cNvPr id="210" name="Shape 210"/>
          <p:cNvSpPr/>
          <p:nvPr/>
        </p:nvSpPr>
        <p:spPr>
          <a:xfrm>
            <a:off x="9495651" y="415906"/>
            <a:ext cx="256481" cy="46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b="1">
                <a:latin typeface="Roboto"/>
                <a:ea typeface="Roboto"/>
                <a:cs typeface="Roboto"/>
                <a:sym typeface="Roboto"/>
              </a:defRPr>
            </a:lvl1pPr>
          </a:lstStyle>
          <a:p>
            <a:pPr lvl="0">
              <a:defRPr sz="1800" b="0"/>
            </a:pPr>
            <a:r>
              <a:rPr sz="2531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06898092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Widescreen</PresentationFormat>
  <Paragraphs>33</Paragraphs>
  <Slides>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 Light</vt:lpstr>
      <vt:lpstr>Roboto</vt:lpstr>
      <vt:lpstr>Roboto Black</vt:lpstr>
      <vt:lpstr>Roboto Light</vt:lpstr>
      <vt:lpstr>Office Theme</vt:lpstr>
      <vt:lpstr>PowerPoint Presentation</vt:lpstr>
      <vt:lpstr>Personaalmeditsiin =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Piret Ehrenpreis</dc:creator>
  <cp:lastModifiedBy>Piret Ehrenpreis</cp:lastModifiedBy>
  <cp:revision>1</cp:revision>
  <dcterms:created xsi:type="dcterms:W3CDTF">2016-11-09T12:33:44Z</dcterms:created>
  <dcterms:modified xsi:type="dcterms:W3CDTF">2016-11-09T12:33:59Z</dcterms:modified>
</cp:coreProperties>
</file>